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7" r:id="rId2"/>
  </p:sldMasterIdLst>
  <p:notesMasterIdLst>
    <p:notesMasterId r:id="rId12"/>
  </p:notesMasterIdLst>
  <p:sldIdLst>
    <p:sldId id="306" r:id="rId3"/>
    <p:sldId id="497" r:id="rId4"/>
    <p:sldId id="500" r:id="rId5"/>
    <p:sldId id="499" r:id="rId6"/>
    <p:sldId id="498" r:id="rId7"/>
    <p:sldId id="501" r:id="rId8"/>
    <p:sldId id="502" r:id="rId9"/>
    <p:sldId id="496" r:id="rId10"/>
    <p:sldId id="503" r:id="rId11"/>
  </p:sldIdLst>
  <p:sldSz cx="13442950" cy="7561263"/>
  <p:notesSz cx="6797675" cy="9928225"/>
  <p:defaultTextStyle>
    <a:defPPr>
      <a:defRPr lang="ru-RU"/>
    </a:defPPr>
    <a:lvl1pPr marL="0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5385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0746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6122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61503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6873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92255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7640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23009" algn="l" defTabSz="103074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66CC"/>
    <a:srgbClr val="2F527D"/>
    <a:srgbClr val="FFFF99"/>
    <a:srgbClr val="FFFF66"/>
    <a:srgbClr val="FABF8E"/>
    <a:srgbClr val="F68E38"/>
    <a:srgbClr val="6699CC"/>
    <a:srgbClr val="576E8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0" autoAdjust="0"/>
    <p:restoredTop sz="99023" autoAdjust="0"/>
  </p:normalViewPr>
  <p:slideViewPr>
    <p:cSldViewPr showGuides="1">
      <p:cViewPr varScale="1">
        <p:scale>
          <a:sx n="83" d="100"/>
          <a:sy n="83" d="100"/>
        </p:scale>
        <p:origin x="-396" y="-78"/>
      </p:cViewPr>
      <p:guideLst>
        <p:guide orient="horz" pos="2382"/>
        <p:guide orient="horz" pos="1116"/>
        <p:guide orient="horz" pos="348"/>
        <p:guide orient="horz" pos="4470"/>
        <p:guide orient="horz" pos="2381"/>
        <p:guide orient="horz" pos="657"/>
        <p:guide orient="horz" pos="4422"/>
        <p:guide orient="horz" pos="975"/>
        <p:guide orient="horz" pos="340"/>
        <p:guide orient="horz" pos="4468"/>
        <p:guide pos="4234"/>
        <p:guide pos="1041"/>
        <p:guide pos="2293"/>
        <p:guide pos="7557"/>
        <p:guide pos="8117"/>
        <p:guide pos="762"/>
        <p:guide pos="2296"/>
        <p:guide pos="7541"/>
        <p:guide pos="8111"/>
        <p:guide pos="756"/>
        <p:guide pos="4634"/>
        <p:guide pos="7656"/>
        <p:guide pos="754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Представление Документов на регистрацию ЮЛ и ИП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Представление Документов на регистрацию ЮЛ и ИП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25"/>
          <c:dPt>
            <c:idx val="0"/>
            <c:bubble3D val="0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63500" h="25400"/>
              </a:sp3d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Лично</c:v>
                </c:pt>
                <c:pt idx="1">
                  <c:v>Почтой</c:v>
                </c:pt>
                <c:pt idx="2">
                  <c:v>МФЦ</c:v>
                </c:pt>
                <c:pt idx="3">
                  <c:v>Электронно</c:v>
                </c:pt>
                <c:pt idx="4">
                  <c:v>Минюст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70.599999999999994</c:v>
                </c:pt>
                <c:pt idx="1">
                  <c:v>2.4</c:v>
                </c:pt>
                <c:pt idx="2">
                  <c:v>14.6</c:v>
                </c:pt>
                <c:pt idx="3">
                  <c:v>10.9</c:v>
                </c:pt>
                <c:pt idx="4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effectLst>
      <a:innerShdw blurRad="63500" dist="50800" dir="8100000">
        <a:prstClr val="black">
          <a:alpha val="50000"/>
        </a:prstClr>
      </a:innerShdw>
    </a:effectLst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Исключено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Исключено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5900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Исключено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800640"/>
        <c:axId val="128802176"/>
        <c:axId val="0"/>
      </c:bar3DChart>
      <c:catAx>
        <c:axId val="12880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8802176"/>
        <c:crosses val="autoZero"/>
        <c:auto val="1"/>
        <c:lblAlgn val="ctr"/>
        <c:lblOffset val="100"/>
        <c:noMultiLvlLbl val="0"/>
      </c:catAx>
      <c:valAx>
        <c:axId val="12880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800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Недостоверность адреса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Недостоверность адреса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Недостоверность адреса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116480"/>
        <c:axId val="116310784"/>
        <c:axId val="0"/>
      </c:bar3DChart>
      <c:catAx>
        <c:axId val="11611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310784"/>
        <c:crosses val="autoZero"/>
        <c:auto val="1"/>
        <c:lblAlgn val="ctr"/>
        <c:lblOffset val="100"/>
        <c:noMultiLvlLbl val="0"/>
      </c:catAx>
      <c:valAx>
        <c:axId val="11631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116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Недостоверность по руководителю/учредителю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Недостоверность по руководителю/учредителю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Недостоверность по руководителю/учредителю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835840"/>
        <c:axId val="116837760"/>
        <c:axId val="0"/>
      </c:bar3DChart>
      <c:catAx>
        <c:axId val="11683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837760"/>
        <c:crosses val="autoZero"/>
        <c:auto val="1"/>
        <c:lblAlgn val="ctr"/>
        <c:lblOffset val="100"/>
        <c:noMultiLvlLbl val="0"/>
      </c:catAx>
      <c:valAx>
        <c:axId val="11683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83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0.03398</cdr:x>
      <cdr:y>0.08002</cdr:y>
    </cdr:from>
    <cdr:to>
      <cdr:x>0.10629</cdr:x>
      <cdr:y>0.16004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520" y="360040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ЮЛ</a:t>
          </a:r>
          <a:endParaRPr kumimoji="0" lang="ru-RU" sz="1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0.28306</cdr:x>
      <cdr:y>0.36808</cdr:y>
    </cdr:from>
    <cdr:to>
      <cdr:x>0.41162</cdr:x>
      <cdr:y>0.48011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6768" y="1656184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2016 г.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0.43572</cdr:x>
      <cdr:y>0.04801</cdr:y>
    </cdr:from>
    <cdr:to>
      <cdr:x>0.56428</cdr:x>
      <cdr:y>0.12803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04920" y="216024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2017 г.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0.57231</cdr:x>
      <cdr:y>0.32007</cdr:y>
    </cdr:from>
    <cdr:to>
      <cdr:x>0.70087</cdr:x>
      <cdr:y>0.48011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29056" y="1440160"/>
          <a:ext cx="115212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7 мес. 2018 г.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0.29913</cdr:x>
      <cdr:y>0.67215</cdr:y>
    </cdr:from>
    <cdr:to>
      <cdr:x>0.40358</cdr:x>
      <cdr:y>0.75217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80784" y="30243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2828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0.43572</cdr:x>
      <cdr:y>0.67215</cdr:y>
    </cdr:from>
    <cdr:to>
      <cdr:x>0.54017</cdr:x>
      <cdr:y>0.75217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04920" y="30243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5900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0.56428</cdr:x>
      <cdr:y>0.70416</cdr:y>
    </cdr:from>
    <cdr:to>
      <cdr:x>0.6848</cdr:x>
      <cdr:y>0.78418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57048" y="316835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0.58035</cdr:x>
      <cdr:y>0.67215</cdr:y>
    </cdr:from>
    <cdr:to>
      <cdr:x>0.69284</cdr:x>
      <cdr:y>0.75217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01064" y="302433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2543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0.00184</cdr:x>
      <cdr:y>0.08002</cdr:y>
    </cdr:from>
    <cdr:to>
      <cdr:x>0.13843</cdr:x>
      <cdr:y>0.16004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88" y="360049"/>
          <a:ext cx="1224136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Записей</a:t>
          </a:r>
          <a:endParaRPr kumimoji="0" lang="ru-RU" sz="18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0.28306</cdr:x>
      <cdr:y>0.57613</cdr:y>
    </cdr:from>
    <cdr:to>
      <cdr:x>0.41162</cdr:x>
      <cdr:y>0.67215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6774" y="2592288"/>
          <a:ext cx="115215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2016 г.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0.43572</cdr:x>
      <cdr:y>0.03201</cdr:y>
    </cdr:from>
    <cdr:to>
      <cdr:x>0.56428</cdr:x>
      <cdr:y>0.12803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04908" y="144017"/>
          <a:ext cx="1152151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2017 г.</a:t>
          </a:r>
        </a:p>
      </cdr:txBody>
    </cdr:sp>
  </cdr:relSizeAnchor>
  <cdr:relSizeAnchor xmlns:cdr="http://schemas.openxmlformats.org/drawingml/2006/chartDrawing">
    <cdr:from>
      <cdr:x>0.57231</cdr:x>
      <cdr:y>0.25606</cdr:y>
    </cdr:from>
    <cdr:to>
      <cdr:x>0.70087</cdr:x>
      <cdr:y>0.41609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29023" y="1152128"/>
          <a:ext cx="1152151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7 мес. 2018 г.</a:t>
          </a:r>
        </a:p>
      </cdr:txBody>
    </cdr:sp>
  </cdr:relSizeAnchor>
  <cdr:relSizeAnchor xmlns:cdr="http://schemas.openxmlformats.org/drawingml/2006/chartDrawing">
    <cdr:from>
      <cdr:x>0.29913</cdr:x>
      <cdr:y>0.67215</cdr:y>
    </cdr:from>
    <cdr:to>
      <cdr:x>0.40358</cdr:x>
      <cdr:y>0.75217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80784" y="30243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kern="120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304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0.43572</cdr:x>
      <cdr:y>0.67215</cdr:y>
    </cdr:from>
    <cdr:to>
      <cdr:x>0.54017</cdr:x>
      <cdr:y>0.75217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04920" y="30243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kern="120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4478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0.56428</cdr:x>
      <cdr:y>0.70416</cdr:y>
    </cdr:from>
    <cdr:to>
      <cdr:x>0.6848</cdr:x>
      <cdr:y>0.78418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57048" y="316835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0.58035</cdr:x>
      <cdr:y>0.67215</cdr:y>
    </cdr:from>
    <cdr:to>
      <cdr:x>0.69284</cdr:x>
      <cdr:y>0.75217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01064" y="302433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kern="120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3010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0.00184</cdr:x>
      <cdr:y>0.08002</cdr:y>
    </cdr:from>
    <cdr:to>
      <cdr:x>0.13843</cdr:x>
      <cdr:y>0.16004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88" y="360049"/>
          <a:ext cx="1224136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Записей</a:t>
          </a:r>
          <a:endParaRPr kumimoji="0" lang="ru-RU" sz="18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0.28306</cdr:x>
      <cdr:y>0.24005</cdr:y>
    </cdr:from>
    <cdr:to>
      <cdr:x>0.41162</cdr:x>
      <cdr:y>0.33608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6774" y="1080121"/>
          <a:ext cx="1152151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2016 г.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0.43572</cdr:x>
      <cdr:y>0.08002</cdr:y>
    </cdr:from>
    <cdr:to>
      <cdr:x>0.56428</cdr:x>
      <cdr:y>0.19204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04908" y="360040"/>
          <a:ext cx="1152151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2017 г.</a:t>
          </a:r>
        </a:p>
      </cdr:txBody>
    </cdr:sp>
  </cdr:relSizeAnchor>
  <cdr:relSizeAnchor xmlns:cdr="http://schemas.openxmlformats.org/drawingml/2006/chartDrawing">
    <cdr:from>
      <cdr:x>0.57231</cdr:x>
      <cdr:y>0.33608</cdr:y>
    </cdr:from>
    <cdr:to>
      <cdr:x>0.70087</cdr:x>
      <cdr:y>0.49611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29023" y="1512168"/>
          <a:ext cx="1152151" cy="72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7 мес. 2018 г.</a:t>
          </a:r>
        </a:p>
      </cdr:txBody>
    </cdr:sp>
  </cdr:relSizeAnchor>
  <cdr:relSizeAnchor xmlns:cdr="http://schemas.openxmlformats.org/drawingml/2006/chartDrawing">
    <cdr:from>
      <cdr:x>0.29913</cdr:x>
      <cdr:y>0.67215</cdr:y>
    </cdr:from>
    <cdr:to>
      <cdr:x>0.40358</cdr:x>
      <cdr:y>0.75217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80784" y="30243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907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0.43572</cdr:x>
      <cdr:y>0.67215</cdr:y>
    </cdr:from>
    <cdr:to>
      <cdr:x>0.54017</cdr:x>
      <cdr:y>0.75217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04920" y="30243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400" kern="1200" noProof="0" dirty="0" smtClean="0">
              <a:solidFill>
                <a:schemeClr val="tx1"/>
              </a:solidFill>
              <a:latin typeface="+mj-lt"/>
              <a:ea typeface="+mj-ea"/>
              <a:cs typeface="+mj-cs"/>
            </a:rPr>
            <a:t>1212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0.56428</cdr:x>
      <cdr:y>0.70416</cdr:y>
    </cdr:from>
    <cdr:to>
      <cdr:x>0.6848</cdr:x>
      <cdr:y>0.78418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57048" y="316835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0.58035</cdr:x>
      <cdr:y>0.67215</cdr:y>
    </cdr:from>
    <cdr:to>
      <cdr:x>0.69284</cdr:x>
      <cdr:y>0.75217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01064" y="302433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561</a:t>
          </a:r>
          <a:endParaRPr kumimoji="0" lang="ru-RU" sz="24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2"/>
            <a:ext cx="2945660" cy="496411"/>
          </a:xfrm>
          <a:prstGeom prst="rect">
            <a:avLst/>
          </a:prstGeom>
        </p:spPr>
        <p:txBody>
          <a:bodyPr vert="horz" lIns="91538" tIns="45770" rIns="91538" bIns="4577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1" y="12"/>
            <a:ext cx="2945660" cy="496411"/>
          </a:xfrm>
          <a:prstGeom prst="rect">
            <a:avLst/>
          </a:prstGeom>
        </p:spPr>
        <p:txBody>
          <a:bodyPr vert="horz" lIns="91538" tIns="45770" rIns="91538" bIns="4577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27.08.2018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70" rIns="91538" bIns="4577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22"/>
            <a:ext cx="5438140" cy="4467701"/>
          </a:xfrm>
          <a:prstGeom prst="rect">
            <a:avLst/>
          </a:prstGeom>
        </p:spPr>
        <p:txBody>
          <a:bodyPr vert="horz" lIns="91538" tIns="45770" rIns="91538" bIns="457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104"/>
            <a:ext cx="2945660" cy="496411"/>
          </a:xfrm>
          <a:prstGeom prst="rect">
            <a:avLst/>
          </a:prstGeom>
        </p:spPr>
        <p:txBody>
          <a:bodyPr vert="horz" lIns="91538" tIns="45770" rIns="91538" bIns="4577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1" y="9430104"/>
            <a:ext cx="2945660" cy="496411"/>
          </a:xfrm>
          <a:prstGeom prst="rect">
            <a:avLst/>
          </a:prstGeom>
        </p:spPr>
        <p:txBody>
          <a:bodyPr vert="horz" lIns="91538" tIns="45770" rIns="91538" bIns="4577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385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0746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6122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1503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6873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2255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7640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3009" algn="l" defTabSz="103074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313" y="744538"/>
            <a:ext cx="6623050" cy="3725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3661" indent="-286024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4096" indent="-22881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1735" indent="-22881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9370" indent="-22881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7008" indent="-228819" defTabSz="104239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4646" indent="-228819" defTabSz="104239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32286" indent="-228819" defTabSz="104239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9923" indent="-228819" defTabSz="104239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399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2399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725" y="744538"/>
            <a:ext cx="6626225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02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96" y="1583"/>
            <a:ext cx="13440954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08221" y="3708734"/>
            <a:ext cx="11426508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16445" y="5365041"/>
            <a:ext cx="9410065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47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5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3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35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8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912" y="5292889"/>
            <a:ext cx="806577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634912" y="675612"/>
            <a:ext cx="806577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47883" indent="0">
              <a:buNone/>
              <a:defRPr sz="4100"/>
            </a:lvl2pPr>
            <a:lvl3pPr marL="1295754" indent="0">
              <a:buNone/>
              <a:defRPr sz="3400"/>
            </a:lvl3pPr>
            <a:lvl4pPr marL="1943630" indent="0">
              <a:buNone/>
              <a:defRPr sz="2900"/>
            </a:lvl4pPr>
            <a:lvl5pPr marL="2591519" indent="0">
              <a:buNone/>
              <a:defRPr sz="2900"/>
            </a:lvl5pPr>
            <a:lvl6pPr marL="3239397" indent="0">
              <a:buNone/>
              <a:defRPr sz="2900"/>
            </a:lvl6pPr>
            <a:lvl7pPr marL="3887271" indent="0">
              <a:buNone/>
              <a:defRPr sz="2900"/>
            </a:lvl7pPr>
            <a:lvl8pPr marL="4535161" indent="0">
              <a:buNone/>
              <a:defRPr sz="2900"/>
            </a:lvl8pPr>
            <a:lvl9pPr marL="5183032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4912" y="5917739"/>
            <a:ext cx="806577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47883" indent="0">
              <a:buNone/>
              <a:defRPr sz="1800"/>
            </a:lvl2pPr>
            <a:lvl3pPr marL="1295754" indent="0">
              <a:buNone/>
              <a:defRPr sz="1400"/>
            </a:lvl3pPr>
            <a:lvl4pPr marL="1943630" indent="0">
              <a:buNone/>
              <a:defRPr sz="1300"/>
            </a:lvl4pPr>
            <a:lvl5pPr marL="2591519" indent="0">
              <a:buNone/>
              <a:defRPr sz="1300"/>
            </a:lvl5pPr>
            <a:lvl6pPr marL="3239397" indent="0">
              <a:buNone/>
              <a:defRPr sz="1300"/>
            </a:lvl6pPr>
            <a:lvl7pPr marL="3887271" indent="0">
              <a:buNone/>
              <a:defRPr sz="1300"/>
            </a:lvl7pPr>
            <a:lvl8pPr marL="4535161" indent="0">
              <a:buNone/>
              <a:defRPr sz="1300"/>
            </a:lvl8pPr>
            <a:lvl9pPr marL="518303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398565" y="334305"/>
            <a:ext cx="3535777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6505" y="334305"/>
            <a:ext cx="10387946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42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96" y="1583"/>
            <a:ext cx="13440954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08221" y="3708695"/>
            <a:ext cx="11426508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16445" y="5365041"/>
            <a:ext cx="9410065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51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5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6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8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9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11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59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09" y="2120"/>
            <a:ext cx="13440955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7" y="1771676"/>
            <a:ext cx="10762430" cy="5324476"/>
          </a:xfrm>
        </p:spPr>
        <p:txBody>
          <a:bodyPr/>
          <a:lstStyle>
            <a:lvl1pPr marL="454041" indent="0">
              <a:buFontTx/>
              <a:buNone/>
              <a:defRPr b="1">
                <a:latin typeface="+mj-lt"/>
              </a:defRPr>
            </a:lvl1pPr>
            <a:lvl2pPr marL="450068" indent="3990">
              <a:defRPr>
                <a:latin typeface="+mj-lt"/>
              </a:defRPr>
            </a:lvl2pPr>
            <a:lvl3pPr marL="785172" indent="-325180">
              <a:tabLst/>
              <a:defRPr>
                <a:latin typeface="+mj-lt"/>
              </a:defRPr>
            </a:lvl3pPr>
            <a:lvl4pPr marL="0" indent="450068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712988" y="5652845"/>
            <a:ext cx="1357847" cy="415498"/>
          </a:xfrm>
          <a:prstGeom prst="rect">
            <a:avLst/>
          </a:prstGeom>
          <a:noFill/>
        </p:spPr>
        <p:txBody>
          <a:bodyPr wrap="square" lIns="114211" tIns="57102" rIns="114211" bIns="57102" rtlCol="0">
            <a:noAutofit/>
          </a:bodyPr>
          <a:lstStyle/>
          <a:p>
            <a:pPr defTabSz="1302767"/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209389" y="552501"/>
            <a:ext cx="10786691" cy="1219199"/>
          </a:xfrm>
        </p:spPr>
        <p:txBody>
          <a:bodyPr/>
          <a:lstStyle>
            <a:lvl1pPr marL="0" marR="0" indent="0" defTabSz="13027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3027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09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14" y="523"/>
            <a:ext cx="13440955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7" y="1771676"/>
            <a:ext cx="10762430" cy="5324476"/>
          </a:xfrm>
        </p:spPr>
        <p:txBody>
          <a:bodyPr/>
          <a:lstStyle>
            <a:lvl1pPr marL="454041" indent="0">
              <a:buFontTx/>
              <a:buNone/>
              <a:defRPr b="1">
                <a:latin typeface="+mj-lt"/>
              </a:defRPr>
            </a:lvl1pPr>
            <a:lvl2pPr marL="454041" indent="0">
              <a:defRPr>
                <a:latin typeface="+mj-lt"/>
              </a:defRPr>
            </a:lvl2pPr>
            <a:lvl3pPr marL="785172" indent="-325180">
              <a:defRPr>
                <a:latin typeface="+mj-lt"/>
              </a:defRPr>
            </a:lvl3pPr>
            <a:lvl4pPr marL="0" indent="450068">
              <a:defRPr>
                <a:latin typeface="+mj-lt"/>
              </a:defRPr>
            </a:lvl4pPr>
            <a:lvl5pPr marL="179242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208347" y="552501"/>
            <a:ext cx="10787734" cy="1219199"/>
          </a:xfrm>
        </p:spPr>
        <p:txBody>
          <a:bodyPr/>
          <a:lstStyle>
            <a:lvl1pPr marL="0" marR="0" indent="0" defTabSz="13027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3027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0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14" y="4"/>
            <a:ext cx="13440955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7" y="1116335"/>
            <a:ext cx="10762430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7" y="3781427"/>
            <a:ext cx="10762430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138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276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5415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055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569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90831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5970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2110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92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09" y="2120"/>
            <a:ext cx="13440955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389" y="552453"/>
            <a:ext cx="10786691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09388" y="1771650"/>
            <a:ext cx="5323026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37787" y="1771650"/>
            <a:ext cx="5358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1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388" y="552450"/>
            <a:ext cx="11561416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600" y="1771654"/>
            <a:ext cx="5402397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1389" indent="0">
              <a:buNone/>
              <a:defRPr sz="2900" b="1"/>
            </a:lvl2pPr>
            <a:lvl3pPr marL="1302767" indent="0">
              <a:buNone/>
              <a:defRPr sz="2600" b="1"/>
            </a:lvl3pPr>
            <a:lvl4pPr marL="1954155" indent="0">
              <a:buNone/>
              <a:defRPr sz="2200" b="1"/>
            </a:lvl4pPr>
            <a:lvl5pPr marL="2605538" indent="0">
              <a:buNone/>
              <a:defRPr sz="2200" b="1"/>
            </a:lvl5pPr>
            <a:lvl6pPr marL="3256922" indent="0">
              <a:buNone/>
              <a:defRPr sz="2200" b="1"/>
            </a:lvl6pPr>
            <a:lvl7pPr marL="3908319" indent="0">
              <a:buNone/>
              <a:defRPr sz="2200" b="1"/>
            </a:lvl7pPr>
            <a:lvl8pPr marL="4559702" indent="0">
              <a:buNone/>
              <a:defRPr sz="2200" b="1"/>
            </a:lvl8pPr>
            <a:lvl9pPr marL="5211082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09600" y="2397901"/>
            <a:ext cx="5402397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21540" y="1771654"/>
            <a:ext cx="5274601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1389" indent="0">
              <a:buNone/>
              <a:defRPr sz="2900" b="1"/>
            </a:lvl2pPr>
            <a:lvl3pPr marL="1302767" indent="0">
              <a:buNone/>
              <a:defRPr sz="2600" b="1"/>
            </a:lvl3pPr>
            <a:lvl4pPr marL="1954155" indent="0">
              <a:buNone/>
              <a:defRPr sz="2200" b="1"/>
            </a:lvl4pPr>
            <a:lvl5pPr marL="2605538" indent="0">
              <a:buNone/>
              <a:defRPr sz="2200" b="1"/>
            </a:lvl5pPr>
            <a:lvl6pPr marL="3256922" indent="0">
              <a:buNone/>
              <a:defRPr sz="2200" b="1"/>
            </a:lvl6pPr>
            <a:lvl7pPr marL="3908319" indent="0">
              <a:buNone/>
              <a:defRPr sz="2200" b="1"/>
            </a:lvl7pPr>
            <a:lvl8pPr marL="4559702" indent="0">
              <a:buNone/>
              <a:defRPr sz="2200" b="1"/>
            </a:lvl8pPr>
            <a:lvl9pPr marL="5211082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721540" y="2412479"/>
            <a:ext cx="5274601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9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62" y="2120"/>
            <a:ext cx="13440955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98" y="1771664"/>
            <a:ext cx="10762430" cy="5324476"/>
          </a:xfrm>
        </p:spPr>
        <p:txBody>
          <a:bodyPr/>
          <a:lstStyle>
            <a:lvl1pPr marL="451581" indent="0">
              <a:buFontTx/>
              <a:buNone/>
              <a:defRPr b="1">
                <a:latin typeface="+mj-lt"/>
              </a:defRPr>
            </a:lvl1pPr>
            <a:lvl2pPr marL="447674" indent="3990">
              <a:defRPr>
                <a:latin typeface="+mj-lt"/>
              </a:defRPr>
            </a:lvl2pPr>
            <a:lvl3pPr marL="780957" indent="-323422">
              <a:tabLst/>
              <a:defRPr>
                <a:latin typeface="+mj-lt"/>
              </a:defRPr>
            </a:lvl3pPr>
            <a:lvl4pPr marL="0" indent="447674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712988" y="5652845"/>
            <a:ext cx="1357847" cy="415498"/>
          </a:xfrm>
          <a:prstGeom prst="rect">
            <a:avLst/>
          </a:prstGeom>
          <a:noFill/>
        </p:spPr>
        <p:txBody>
          <a:bodyPr wrap="square" lIns="113589" tIns="56792" rIns="113589" bIns="56792" rtlCol="0">
            <a:noAutofit/>
          </a:bodyPr>
          <a:lstStyle/>
          <a:p>
            <a:endParaRPr lang="ru-RU" sz="26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209389" y="552513"/>
            <a:ext cx="10786691" cy="1219199"/>
          </a:xfrm>
        </p:spPr>
        <p:txBody>
          <a:bodyPr/>
          <a:lstStyle>
            <a:lvl1pPr marL="0" marR="0" indent="0" defTabSz="1295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5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09" y="2120"/>
            <a:ext cx="13440955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388" y="552453"/>
            <a:ext cx="11561416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17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042036" y="6474804"/>
            <a:ext cx="834199" cy="720080"/>
          </a:xfrm>
          <a:prstGeom prst="rect">
            <a:avLst/>
          </a:prstGeom>
        </p:spPr>
        <p:txBody>
          <a:bodyPr vert="horz" lIns="103639" tIns="51818" rIns="103639" bIns="51818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10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164" y="301088"/>
            <a:ext cx="4422638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5820" y="301056"/>
            <a:ext cx="7514982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164" y="1582265"/>
            <a:ext cx="4422638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51389" indent="0">
              <a:buNone/>
              <a:defRPr sz="1800"/>
            </a:lvl2pPr>
            <a:lvl3pPr marL="1302767" indent="0">
              <a:buNone/>
              <a:defRPr sz="1400"/>
            </a:lvl3pPr>
            <a:lvl4pPr marL="1954155" indent="0">
              <a:buNone/>
              <a:defRPr sz="1300"/>
            </a:lvl4pPr>
            <a:lvl5pPr marL="2605538" indent="0">
              <a:buNone/>
              <a:defRPr sz="1300"/>
            </a:lvl5pPr>
            <a:lvl6pPr marL="3256922" indent="0">
              <a:buNone/>
              <a:defRPr sz="1300"/>
            </a:lvl6pPr>
            <a:lvl7pPr marL="3908319" indent="0">
              <a:buNone/>
              <a:defRPr sz="1300"/>
            </a:lvl7pPr>
            <a:lvl8pPr marL="4559702" indent="0">
              <a:buNone/>
              <a:defRPr sz="1300"/>
            </a:lvl8pPr>
            <a:lvl9pPr marL="521108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57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912" y="5292889"/>
            <a:ext cx="806577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634912" y="675612"/>
            <a:ext cx="806577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51389" indent="0">
              <a:buNone/>
              <a:defRPr sz="4100"/>
            </a:lvl2pPr>
            <a:lvl3pPr marL="1302767" indent="0">
              <a:buNone/>
              <a:defRPr sz="3400"/>
            </a:lvl3pPr>
            <a:lvl4pPr marL="1954155" indent="0">
              <a:buNone/>
              <a:defRPr sz="2900"/>
            </a:lvl4pPr>
            <a:lvl5pPr marL="2605538" indent="0">
              <a:buNone/>
              <a:defRPr sz="2900"/>
            </a:lvl5pPr>
            <a:lvl6pPr marL="3256922" indent="0">
              <a:buNone/>
              <a:defRPr sz="2900"/>
            </a:lvl6pPr>
            <a:lvl7pPr marL="3908319" indent="0">
              <a:buNone/>
              <a:defRPr sz="2900"/>
            </a:lvl7pPr>
            <a:lvl8pPr marL="4559702" indent="0">
              <a:buNone/>
              <a:defRPr sz="2900"/>
            </a:lvl8pPr>
            <a:lvl9pPr marL="5211082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4912" y="5917739"/>
            <a:ext cx="806577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51389" indent="0">
              <a:buNone/>
              <a:defRPr sz="1800"/>
            </a:lvl2pPr>
            <a:lvl3pPr marL="1302767" indent="0">
              <a:buNone/>
              <a:defRPr sz="1400"/>
            </a:lvl3pPr>
            <a:lvl4pPr marL="1954155" indent="0">
              <a:buNone/>
              <a:defRPr sz="1300"/>
            </a:lvl4pPr>
            <a:lvl5pPr marL="2605538" indent="0">
              <a:buNone/>
              <a:defRPr sz="1300"/>
            </a:lvl5pPr>
            <a:lvl6pPr marL="3256922" indent="0">
              <a:buNone/>
              <a:defRPr sz="1300"/>
            </a:lvl6pPr>
            <a:lvl7pPr marL="3908319" indent="0">
              <a:buNone/>
              <a:defRPr sz="1300"/>
            </a:lvl7pPr>
            <a:lvl8pPr marL="4559702" indent="0">
              <a:buNone/>
              <a:defRPr sz="1300"/>
            </a:lvl8pPr>
            <a:lvl9pPr marL="521108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74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25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398565" y="334305"/>
            <a:ext cx="3535777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6505" y="334305"/>
            <a:ext cx="10387946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7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65" y="523"/>
            <a:ext cx="13440955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98" y="1771664"/>
            <a:ext cx="10762430" cy="5324476"/>
          </a:xfrm>
        </p:spPr>
        <p:txBody>
          <a:bodyPr/>
          <a:lstStyle>
            <a:lvl1pPr marL="451581" indent="0">
              <a:buFontTx/>
              <a:buNone/>
              <a:defRPr b="1">
                <a:latin typeface="+mj-lt"/>
              </a:defRPr>
            </a:lvl1pPr>
            <a:lvl2pPr marL="451581" indent="0">
              <a:defRPr>
                <a:latin typeface="+mj-lt"/>
              </a:defRPr>
            </a:lvl2pPr>
            <a:lvl3pPr marL="780957" indent="-323422">
              <a:defRPr>
                <a:latin typeface="+mj-lt"/>
              </a:defRPr>
            </a:lvl3pPr>
            <a:lvl4pPr marL="0" indent="447674">
              <a:defRPr>
                <a:latin typeface="+mj-lt"/>
              </a:defRPr>
            </a:lvl4pPr>
            <a:lvl5pPr marL="178278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208347" y="552513"/>
            <a:ext cx="10787734" cy="1219199"/>
          </a:xfrm>
        </p:spPr>
        <p:txBody>
          <a:bodyPr/>
          <a:lstStyle>
            <a:lvl1pPr marL="0" marR="0" indent="0" defTabSz="1295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5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65" y="13"/>
            <a:ext cx="13440955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98" y="1116335"/>
            <a:ext cx="10762430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98" y="3781427"/>
            <a:ext cx="10762430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788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575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436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59151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393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8872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351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1830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62" y="2120"/>
            <a:ext cx="13440955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389" y="552453"/>
            <a:ext cx="10786691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09388" y="1771650"/>
            <a:ext cx="5323026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37837" y="1771650"/>
            <a:ext cx="5358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388" y="552450"/>
            <a:ext cx="11561416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652" y="1771657"/>
            <a:ext cx="5402397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883" indent="0">
              <a:buNone/>
              <a:defRPr sz="2900" b="1"/>
            </a:lvl2pPr>
            <a:lvl3pPr marL="1295754" indent="0">
              <a:buNone/>
              <a:defRPr sz="2600" b="1"/>
            </a:lvl3pPr>
            <a:lvl4pPr marL="1943630" indent="0">
              <a:buNone/>
              <a:defRPr sz="2200" b="1"/>
            </a:lvl4pPr>
            <a:lvl5pPr marL="2591519" indent="0">
              <a:buNone/>
              <a:defRPr sz="2200" b="1"/>
            </a:lvl5pPr>
            <a:lvl6pPr marL="3239397" indent="0">
              <a:buNone/>
              <a:defRPr sz="2200" b="1"/>
            </a:lvl6pPr>
            <a:lvl7pPr marL="3887271" indent="0">
              <a:buNone/>
              <a:defRPr sz="2200" b="1"/>
            </a:lvl7pPr>
            <a:lvl8pPr marL="4535161" indent="0">
              <a:buNone/>
              <a:defRPr sz="2200" b="1"/>
            </a:lvl8pPr>
            <a:lvl9pPr marL="5183032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09652" y="2397901"/>
            <a:ext cx="5402397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21540" y="1771657"/>
            <a:ext cx="5274601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883" indent="0">
              <a:buNone/>
              <a:defRPr sz="2900" b="1"/>
            </a:lvl2pPr>
            <a:lvl3pPr marL="1295754" indent="0">
              <a:buNone/>
              <a:defRPr sz="2600" b="1"/>
            </a:lvl3pPr>
            <a:lvl4pPr marL="1943630" indent="0">
              <a:buNone/>
              <a:defRPr sz="2200" b="1"/>
            </a:lvl4pPr>
            <a:lvl5pPr marL="2591519" indent="0">
              <a:buNone/>
              <a:defRPr sz="2200" b="1"/>
            </a:lvl5pPr>
            <a:lvl6pPr marL="3239397" indent="0">
              <a:buNone/>
              <a:defRPr sz="2200" b="1"/>
            </a:lvl6pPr>
            <a:lvl7pPr marL="3887271" indent="0">
              <a:buNone/>
              <a:defRPr sz="2200" b="1"/>
            </a:lvl7pPr>
            <a:lvl8pPr marL="4535161" indent="0">
              <a:buNone/>
              <a:defRPr sz="2200" b="1"/>
            </a:lvl8pPr>
            <a:lvl9pPr marL="5183032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721540" y="2412479"/>
            <a:ext cx="5274601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62" y="2120"/>
            <a:ext cx="13440955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388" y="552453"/>
            <a:ext cx="11561416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042036" y="6474804"/>
            <a:ext cx="834199" cy="720080"/>
          </a:xfrm>
          <a:prstGeom prst="rect">
            <a:avLst/>
          </a:prstGeom>
        </p:spPr>
        <p:txBody>
          <a:bodyPr vert="horz" lIns="103089" tIns="51541" rIns="103089" bIns="51541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217" y="301149"/>
            <a:ext cx="4422638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5820" y="301059"/>
            <a:ext cx="7514982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217" y="1582265"/>
            <a:ext cx="4422638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47883" indent="0">
              <a:buNone/>
              <a:defRPr sz="1800"/>
            </a:lvl2pPr>
            <a:lvl3pPr marL="1295754" indent="0">
              <a:buNone/>
              <a:defRPr sz="1400"/>
            </a:lvl3pPr>
            <a:lvl4pPr marL="1943630" indent="0">
              <a:buNone/>
              <a:defRPr sz="1300"/>
            </a:lvl4pPr>
            <a:lvl5pPr marL="2591519" indent="0">
              <a:buNone/>
              <a:defRPr sz="1300"/>
            </a:lvl5pPr>
            <a:lvl6pPr marL="3239397" indent="0">
              <a:buNone/>
              <a:defRPr sz="1300"/>
            </a:lvl6pPr>
            <a:lvl7pPr marL="3887271" indent="0">
              <a:buNone/>
              <a:defRPr sz="1300"/>
            </a:lvl7pPr>
            <a:lvl8pPr marL="4535161" indent="0">
              <a:buNone/>
              <a:defRPr sz="1300"/>
            </a:lvl8pPr>
            <a:lvl9pPr marL="518303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830" y="540335"/>
            <a:ext cx="10796513" cy="1224137"/>
          </a:xfrm>
          <a:prstGeom prst="rect">
            <a:avLst/>
          </a:prstGeom>
        </p:spPr>
        <p:txBody>
          <a:bodyPr vert="horz" lIns="103089" tIns="51541" rIns="103089" bIns="5154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9830" y="1764297"/>
            <a:ext cx="10796513" cy="5331830"/>
          </a:xfrm>
          <a:prstGeom prst="rect">
            <a:avLst/>
          </a:prstGeom>
        </p:spPr>
        <p:txBody>
          <a:bodyPr vert="horz" lIns="103089" tIns="51541" rIns="103089" bIns="5154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2185" y="7008186"/>
            <a:ext cx="3136687" cy="402568"/>
          </a:xfrm>
          <a:prstGeom prst="rect">
            <a:avLst/>
          </a:prstGeom>
        </p:spPr>
        <p:txBody>
          <a:bodyPr vert="horz" lIns="103089" tIns="51541" rIns="103089" bIns="5154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93012" y="7008186"/>
            <a:ext cx="4256934" cy="402568"/>
          </a:xfrm>
          <a:prstGeom prst="rect">
            <a:avLst/>
          </a:prstGeom>
        </p:spPr>
        <p:txBody>
          <a:bodyPr vert="horz" lIns="103089" tIns="51541" rIns="103089" bIns="5154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237702" y="6660952"/>
            <a:ext cx="911063" cy="696626"/>
          </a:xfrm>
          <a:prstGeom prst="rect">
            <a:avLst/>
          </a:prstGeom>
        </p:spPr>
        <p:txBody>
          <a:bodyPr vert="horz" lIns="103089" tIns="51541" rIns="103089" bIns="51541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295754" rtl="0" eaLnBrk="1" latinLnBrk="0" hangingPunct="1">
        <a:lnSpc>
          <a:spcPts val="6517"/>
        </a:lnSpc>
        <a:spcBef>
          <a:spcPct val="0"/>
        </a:spcBef>
        <a:buNone/>
        <a:defRPr sz="5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1581" indent="0" algn="l" defTabSz="1295754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1581" indent="0" algn="l" defTabSz="1295754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5489" indent="-323422" algn="l" defTabSz="1295754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7674" algn="just" defTabSz="1295754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82788" indent="0" algn="l" defTabSz="1295754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63340" indent="-323942" algn="l" defTabSz="12957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11219" indent="-323942" algn="l" defTabSz="12957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59101" indent="-323942" algn="l" defTabSz="12957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06984" indent="-323942" algn="l" defTabSz="129575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7883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5754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3630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1519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9397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7271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35161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32" algn="l" defTabSz="129575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778" y="540292"/>
            <a:ext cx="10796513" cy="1224137"/>
          </a:xfrm>
          <a:prstGeom prst="rect">
            <a:avLst/>
          </a:prstGeom>
        </p:spPr>
        <p:txBody>
          <a:bodyPr vert="horz" lIns="103639" tIns="51818" rIns="103639" bIns="5181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9778" y="1764297"/>
            <a:ext cx="10796513" cy="5331830"/>
          </a:xfrm>
          <a:prstGeom prst="rect">
            <a:avLst/>
          </a:prstGeom>
        </p:spPr>
        <p:txBody>
          <a:bodyPr vert="horz" lIns="103639" tIns="51818" rIns="103639" bIns="5181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2185" y="7008199"/>
            <a:ext cx="3136687" cy="402568"/>
          </a:xfrm>
          <a:prstGeom prst="rect">
            <a:avLst/>
          </a:prstGeom>
        </p:spPr>
        <p:txBody>
          <a:bodyPr vert="horz" lIns="103639" tIns="51818" rIns="103639" bIns="51818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276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93012" y="7008199"/>
            <a:ext cx="4256934" cy="402568"/>
          </a:xfrm>
          <a:prstGeom prst="rect">
            <a:avLst/>
          </a:prstGeom>
        </p:spPr>
        <p:txBody>
          <a:bodyPr vert="horz" lIns="103639" tIns="51818" rIns="103639" bIns="51818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276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237702" y="6660952"/>
            <a:ext cx="911063" cy="696626"/>
          </a:xfrm>
          <a:prstGeom prst="rect">
            <a:avLst/>
          </a:prstGeom>
        </p:spPr>
        <p:txBody>
          <a:bodyPr vert="horz" lIns="103639" tIns="51818" rIns="103639" bIns="51818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pPr defTabSz="1302767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302767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8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hf hdr="0" ftr="0" dt="0"/>
  <p:txStyles>
    <p:titleStyle>
      <a:lvl1pPr algn="l" defTabSz="1302767" rtl="0" eaLnBrk="1" latinLnBrk="0" hangingPunct="1">
        <a:lnSpc>
          <a:spcPts val="6526"/>
        </a:lnSpc>
        <a:spcBef>
          <a:spcPct val="0"/>
        </a:spcBef>
        <a:buNone/>
        <a:defRPr sz="5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4041" indent="0" algn="l" defTabSz="1302767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4041" indent="0" algn="l" defTabSz="1302767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90281" indent="-325180" algn="l" defTabSz="1302767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50068" algn="just" defTabSz="1302767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92426" indent="0" algn="l" defTabSz="1302767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82618" indent="-325692" algn="l" defTabSz="130276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34008" indent="-325692" algn="l" defTabSz="130276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85397" indent="-325692" algn="l" defTabSz="130276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36776" indent="-325692" algn="l" defTabSz="130276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1389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767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4155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538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6922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8319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9702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11082" algn="l" defTabSz="130276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3339" y="5221021"/>
            <a:ext cx="673584" cy="2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63" y="786106"/>
            <a:ext cx="1520271" cy="159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32868" y="324247"/>
            <a:ext cx="12177222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276" tIns="62651" rIns="125276" bIns="62651" anchor="ctr"/>
          <a:lstStyle/>
          <a:p>
            <a:pPr algn="ctr" defTabSz="1252155">
              <a:defRPr/>
            </a:pPr>
            <a:endParaRPr lang="ru-RU" sz="29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1182279" y="6580473"/>
            <a:ext cx="11078412" cy="61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276" tIns="62651" rIns="125276" bIns="62651">
            <a:spAutoFit/>
          </a:bodyPr>
          <a:lstStyle/>
          <a:p>
            <a:pPr algn="ctr" defTabSz="1252155">
              <a:defRPr/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2018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324031" y="2610042"/>
            <a:ext cx="10293988" cy="121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64" tIns="54890" rIns="109764" bIns="5489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dirty="0" smtClean="0">
                <a:solidFill>
                  <a:srgbClr val="104E72"/>
                </a:solidFill>
                <a:cs typeface="Arial" pitchFamily="34" charset="0"/>
              </a:rPr>
              <a:t>Заместитель н</a:t>
            </a:r>
            <a:r>
              <a:rPr lang="ru-RU" sz="2400" dirty="0" smtClean="0">
                <a:solidFill>
                  <a:srgbClr val="104E72"/>
                </a:solidFill>
                <a:cs typeface="Arial" pitchFamily="34" charset="0"/>
              </a:rPr>
              <a:t>ачальника Межрайонной инспекции </a:t>
            </a:r>
            <a:r>
              <a:rPr lang="ru-RU" sz="2400" dirty="0" smtClean="0">
                <a:solidFill>
                  <a:srgbClr val="104E72"/>
                </a:solidFill>
                <a:cs typeface="Arial" pitchFamily="34" charset="0"/>
              </a:rPr>
              <a:t>ФНС </a:t>
            </a:r>
            <a:r>
              <a:rPr lang="ru-RU" sz="2400" dirty="0" smtClean="0">
                <a:solidFill>
                  <a:srgbClr val="104E72"/>
                </a:solidFill>
                <a:cs typeface="Arial" pitchFamily="34" charset="0"/>
              </a:rPr>
              <a:t>России</a:t>
            </a:r>
          </a:p>
          <a:p>
            <a:pPr algn="ctr" eaLnBrk="1" hangingPunct="1"/>
            <a:r>
              <a:rPr lang="ru-RU" sz="2400" dirty="0" smtClean="0">
                <a:solidFill>
                  <a:srgbClr val="104E72"/>
                </a:solidFill>
                <a:cs typeface="Arial" pitchFamily="34" charset="0"/>
              </a:rPr>
              <a:t>№11 по Удмуртской Республике</a:t>
            </a:r>
            <a:endParaRPr lang="ru-RU" sz="2400" dirty="0">
              <a:solidFill>
                <a:srgbClr val="104E72"/>
              </a:solidFill>
              <a:cs typeface="Arial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rgbClr val="104E72"/>
                </a:solidFill>
                <a:cs typeface="Arial" pitchFamily="34" charset="0"/>
              </a:rPr>
              <a:t>А.Е. </a:t>
            </a:r>
            <a:r>
              <a:rPr lang="ru-RU" sz="2400" dirty="0" err="1" smtClean="0">
                <a:solidFill>
                  <a:srgbClr val="104E72"/>
                </a:solidFill>
                <a:cs typeface="Arial" pitchFamily="34" charset="0"/>
              </a:rPr>
              <a:t>Дресвянников</a:t>
            </a:r>
            <a:endParaRPr lang="ru-RU" sz="2400" dirty="0">
              <a:solidFill>
                <a:srgbClr val="104E72"/>
              </a:solidFill>
              <a:cs typeface="Arial" pitchFamily="34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1236417" y="4788743"/>
            <a:ext cx="10944775" cy="10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64" tIns="54890" rIns="109764" bIns="5489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ОБ ИТОГАХ РАБОТЫ РЕГИСТРАЦИОННОГО ЦЕНТРА</a:t>
            </a:r>
          </a:p>
          <a:p>
            <a:pPr algn="ctr" eaLnBrk="1" hangingPunct="1"/>
            <a:r>
              <a:rPr lang="ru-RU" sz="3200" b="1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 В УДМУРТСКОЙ РЕСПУБЛИКЕ</a:t>
            </a:r>
            <a:endParaRPr lang="ru-RU" sz="3200" b="1" dirty="0">
              <a:solidFill>
                <a:srgbClr val="104E72"/>
              </a:solidFill>
              <a:latin typeface="Arial Narrow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116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7" y="1260351"/>
            <a:ext cx="10762430" cy="58357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Налоговыми </a:t>
            </a:r>
            <a:r>
              <a:rPr lang="ru-RU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органами Удмуртской Республики за период с 2002 года по 01.07.2018 года было внесено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1 070 629</a:t>
            </a:r>
            <a:r>
              <a:rPr lang="ru-RU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записей в Единый государственный реестр юридических лиц  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1 159 460 </a:t>
            </a:r>
            <a:r>
              <a:rPr lang="ru-RU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записей в Единый государственный реестр индивидуальных предпринимателей, в </a:t>
            </a:r>
            <a:r>
              <a:rPr lang="ru-RU" dirty="0" err="1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непосредственно ЕРЦ внесено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351 321 </a:t>
            </a:r>
            <a:r>
              <a:rPr lang="ru-RU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записей, зарегистрировано вновь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10 077 ЮЛ и 24 754 ИП</a:t>
            </a:r>
            <a:r>
              <a:rPr lang="ru-RU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Исключено 13 960 ЮЛ и 21 539 ИП.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7" y="396255"/>
            <a:ext cx="10762430" cy="295232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1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  В соответствии с действующим законодательством  заявители      могут     представить     документы    по государственной регистрации лично в ЕРЦ или МФЦ, почтой, ч/з нотариусов и отдельная  категория через минюст.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7" y="2628503"/>
            <a:ext cx="10762430" cy="44676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71916501"/>
              </p:ext>
            </p:extLst>
          </p:nvPr>
        </p:nvGraphicFramePr>
        <p:xfrm>
          <a:off x="2240491" y="2556495"/>
          <a:ext cx="896196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7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7" y="468263"/>
            <a:ext cx="11560600" cy="28803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целях обеспечения достоверности реестра, ЕРЦ исключено, в  принудительном  порядке, из  единого  государственного реестра 11 631 юридических лиц  ЮЛ.</a:t>
            </a:r>
            <a:br>
              <a:rPr lang="ru-RU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41369887"/>
              </p:ext>
            </p:extLst>
          </p:nvPr>
        </p:nvGraphicFramePr>
        <p:xfrm>
          <a:off x="2240491" y="2268463"/>
          <a:ext cx="8961967" cy="449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7" y="684287"/>
            <a:ext cx="10762430" cy="26642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Внесено в ЕГРЮЛ 7 792 записей о недостоверности сведений по юридическому адресу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83033826"/>
              </p:ext>
            </p:extLst>
          </p:nvPr>
        </p:nvGraphicFramePr>
        <p:xfrm>
          <a:off x="2240491" y="2268463"/>
          <a:ext cx="8961967" cy="449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1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7" y="3348583"/>
            <a:ext cx="10762430" cy="3747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45414681"/>
              </p:ext>
            </p:extLst>
          </p:nvPr>
        </p:nvGraphicFramePr>
        <p:xfrm>
          <a:off x="2240491" y="2268463"/>
          <a:ext cx="8961967" cy="449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06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1209675" y="1044327"/>
            <a:ext cx="10761663" cy="6051798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внесённым Федеральным законом от 28 декабря 2016 года № 488-ФЗ поправкам в Федеральный закон о государственной регистрации юридических лиц и индивидуальных предпринимателей в настоящее время предусмотрена возможность административного исключения юридических лиц при наличии в ЕГРЮЛ сведений, в отношении которых внесена запись об их недостоверности, в течение более чем шести месяцев с момента внесения такой записи </a:t>
            </a:r>
            <a:r>
              <a:rPr lang="ru-RU" sz="2800" i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5 статьи 21.1 Федерального закона от 8 августа 2001 года № 129-ФЗ</a:t>
            </a:r>
            <a:r>
              <a:rPr lang="ru-RU" sz="2800" i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Работа в этом направлении сейчас проводится ЕРЦ совместно с налоговыми органами Удмуртской Республики.</a:t>
            </a:r>
            <a:endParaRPr lang="ru-RU" sz="2800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8664" y="778342"/>
            <a:ext cx="11527419" cy="792130"/>
          </a:xfrm>
          <a:prstGeom prst="rect">
            <a:avLst/>
          </a:prstGeom>
        </p:spPr>
        <p:txBody>
          <a:bodyPr vert="horz" lIns="104671" tIns="52339" rIns="104671" bIns="52339" rtlCol="0" anchor="ctr">
            <a:noAutofit/>
          </a:bodyPr>
          <a:lstStyle>
            <a:lvl1pPr marR="0" indent="0" defTabSz="914239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2540" b="1" i="0" cap="all">
                <a:solidFill>
                  <a:srgbClr val="005AA9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8174" y="1930855"/>
            <a:ext cx="6272179" cy="1126172"/>
          </a:xfrm>
          <a:prstGeom prst="rect">
            <a:avLst/>
          </a:prstGeom>
        </p:spPr>
        <p:txBody>
          <a:bodyPr vert="horz" wrap="none" lIns="131690" tIns="65840" rIns="131690" bIns="65840" rtlCol="0" anchor="ctr">
            <a:noAutofit/>
          </a:bodyPr>
          <a:lstStyle/>
          <a:p>
            <a:pPr defTabSz="1316795">
              <a:spcBef>
                <a:spcPct val="0"/>
              </a:spcBef>
            </a:pPr>
            <a:endParaRPr lang="ru-RU" sz="41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93200" y="3389664"/>
            <a:ext cx="8440203" cy="831543"/>
          </a:xfrm>
          <a:prstGeom prst="rect">
            <a:avLst/>
          </a:prstGeom>
        </p:spPr>
        <p:txBody>
          <a:bodyPr vert="horz" lIns="119184" tIns="59586" rIns="119184" bIns="59586" rtlCol="0" anchor="t">
            <a:noAutofit/>
          </a:bodyPr>
          <a:lstStyle>
            <a:lvl1pPr algn="l" defTabSz="1040850" rtl="0" eaLnBrk="1" latinLnBrk="0" hangingPunct="1">
              <a:lnSpc>
                <a:spcPts val="5194"/>
              </a:lnSpc>
              <a:spcBef>
                <a:spcPct val="0"/>
              </a:spcBef>
              <a:buNone/>
              <a:defRPr sz="4600" b="1" i="0" kern="1200" cap="all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cap="none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82474" y="6635045"/>
            <a:ext cx="1930883" cy="57609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1040850" rtl="0" eaLnBrk="1" latinLnBrk="0" hangingPunct="1">
              <a:lnSpc>
                <a:spcPts val="5194"/>
              </a:lnSpc>
              <a:spcBef>
                <a:spcPct val="0"/>
              </a:spcBef>
              <a:buNone/>
              <a:defRPr sz="4600" b="1" i="0" kern="1200" cap="all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kumimoji="1" lang="ru-RU" sz="2100" cap="none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</a:t>
            </a:r>
            <a:r>
              <a:rPr kumimoji="1" lang="ru-RU" sz="2100" cap="none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endParaRPr kumimoji="1" lang="ru-RU" sz="2100" cap="none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269507" y="6622353"/>
            <a:ext cx="2894327" cy="57609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1040850" rtl="0" eaLnBrk="1" latinLnBrk="0" hangingPunct="1">
              <a:lnSpc>
                <a:spcPts val="5194"/>
              </a:lnSpc>
              <a:spcBef>
                <a:spcPct val="0"/>
              </a:spcBef>
              <a:buNone/>
              <a:defRPr sz="4600" b="1" i="0" kern="1200" cap="all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kumimoji="1" lang="ru-RU" sz="2100" cap="none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8390981" y="6634375"/>
            <a:ext cx="3371155" cy="57609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1040850" rtl="0" eaLnBrk="1" latinLnBrk="0" hangingPunct="1">
              <a:lnSpc>
                <a:spcPts val="5194"/>
              </a:lnSpc>
              <a:spcBef>
                <a:spcPct val="0"/>
              </a:spcBef>
              <a:buNone/>
              <a:defRPr sz="4600" b="1" i="0" kern="1200" cap="all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kumimoji="1" lang="ru-RU" sz="2100" cap="none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761822" y="5007032"/>
            <a:ext cx="3041992" cy="57609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1040850" rtl="0" eaLnBrk="1" latinLnBrk="0" hangingPunct="1">
              <a:lnSpc>
                <a:spcPts val="5194"/>
              </a:lnSpc>
              <a:spcBef>
                <a:spcPct val="0"/>
              </a:spcBef>
              <a:buNone/>
              <a:defRPr sz="4600" b="1" i="0" kern="1200" cap="all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kumimoji="1" lang="ru-RU" sz="2100" cap="none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6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12237702" y="6689044"/>
            <a:ext cx="911063" cy="696659"/>
          </a:xfrm>
        </p:spPr>
        <p:txBody>
          <a:bodyPr vert="horz" lIns="119394" tIns="59696" rIns="119394" bIns="59696" rtlCol="0" anchor="ctr">
            <a:normAutofit/>
          </a:bodyPr>
          <a:lstStyle/>
          <a:p>
            <a:fld id="{E20E89E6-FE54-4E13-859C-1FA908D70D39}" type="slidenum">
              <a:rPr lang="ru-RU" sz="3200" b="1">
                <a:latin typeface="Arial Narrow" panose="020B0606020202030204" pitchFamily="34" charset="0"/>
              </a:rPr>
              <a:pPr/>
              <a:t>8</a:t>
            </a:fld>
            <a:endParaRPr lang="ru-RU" sz="3200" b="1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7009" y="1563132"/>
            <a:ext cx="7920881" cy="792130"/>
          </a:xfrm>
          <a:prstGeom prst="rect">
            <a:avLst/>
          </a:prstGeom>
        </p:spPr>
        <p:txBody>
          <a:bodyPr vert="horz" lIns="104671" tIns="52339" rIns="104671" bIns="52339" rtlCol="0" anchor="ctr">
            <a:noAutofit/>
          </a:bodyPr>
          <a:lstStyle>
            <a:lvl1pPr marR="0" indent="0" defTabSz="914239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2540" b="1" i="0" cap="all">
                <a:solidFill>
                  <a:srgbClr val="005AA9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3200" y="1919187"/>
            <a:ext cx="11400883" cy="4093692"/>
          </a:xfrm>
          <a:prstGeom prst="rect">
            <a:avLst/>
          </a:prstGeom>
        </p:spPr>
        <p:txBody>
          <a:bodyPr vert="horz" lIns="104671" tIns="52339" rIns="104671" bIns="52339" rtlCol="0" anchor="ctr">
            <a:noAutofit/>
          </a:bodyPr>
          <a:lstStyle>
            <a:lvl1pPr marR="0" indent="0" defTabSz="914239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2540" b="1" i="0" cap="all">
                <a:solidFill>
                  <a:srgbClr val="005AA9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endParaRPr lang="ru-RU" sz="2400" dirty="0" smtClean="0">
              <a:latin typeface="Calibri" panose="020F0502020204030204" pitchFamily="34" charset="0"/>
              <a:cs typeface="+mj-cs"/>
            </a:endParaRPr>
          </a:p>
          <a:p>
            <a:endParaRPr lang="ru-RU" sz="24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0688" y="312171"/>
            <a:ext cx="1087320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завершении хочется напомнить, что в последние годы Российская Федерация предприняла ряд усилий, нацеленных на упрощение процедур регистрации юридических лиц и улучшение делового </a:t>
            </a:r>
            <a:r>
              <a:rPr lang="ru-RU" sz="28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климата: 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отменена </a:t>
            </a:r>
            <a:r>
              <a:rPr lang="ru-RU" sz="2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обязательность нотариального заверения подписи на части заявлении о регистрации юридического </a:t>
            </a: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отменено </a:t>
            </a:r>
            <a:r>
              <a:rPr lang="ru-RU" sz="2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о наличии печати у юридического </a:t>
            </a: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выдаваемые </a:t>
            </a:r>
            <a:r>
              <a:rPr lang="ru-RU" sz="2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налоговыми органами в связи учётом налогоплательщиков свидетельство о постановке на учёт российской организации в налоговом органе по месту её нахождения и свидетельство о постановке на учёт физического лица в налоговом органе, а также свидетельство о внесении записи в государственный реестр аккредитованных филиалов, представительств иностранных юридических лиц оформляются без использования типографских </a:t>
            </a: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бланков.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регистрации юридических лиц, индивидуальных предпринимателей с </a:t>
            </a: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</a:t>
            </a:r>
            <a:r>
              <a:rPr lang="ru-RU" sz="2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свидетельства о государственной регистрации выдаётся Лист записи ЕГРЮЛ или Лист записи ЕГРИП</a:t>
            </a:r>
            <a:r>
              <a:rPr lang="ru-RU" sz="2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1209675" y="1188343"/>
            <a:ext cx="10761663" cy="590778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ru-RU" sz="54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ru-RU" sz="5400" dirty="0" smtClean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Выражаю надежду на дальнейшее взаимопонимание и сотрудничество.</a:t>
            </a:r>
          </a:p>
          <a:p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319</TotalTime>
  <Words>316</Words>
  <Application>Microsoft Office PowerPoint</Application>
  <PresentationFormat>Произвольный</PresentationFormat>
  <Paragraphs>52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Present_FNS2012_A4</vt:lpstr>
      <vt:lpstr>3_Present_FNS2012_A4</vt:lpstr>
      <vt:lpstr>Презентация PowerPoint</vt:lpstr>
      <vt:lpstr>Презентация PowerPoint</vt:lpstr>
      <vt:lpstr>   В соответствии с действующим законодательством  заявители      могут     представить     документы    по государственной регистрации лично в ЕРЦ или МФЦ, почтой, ч/з нотариусов и отдельная  категория через минюст.  </vt:lpstr>
      <vt:lpstr>В целях обеспечения достоверности реестра, ЕРЦ исключено, в  принудительном  порядке, из  единого  государственного реестра 11 631 юридических лиц  ЮЛ. </vt:lpstr>
      <vt:lpstr>Внесено в ЕГРЮЛ 7 792 записей о недостоверности сведений по юридическому адресу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Дресвянников Алексей Евгеньевич</cp:lastModifiedBy>
  <cp:revision>1201</cp:revision>
  <cp:lastPrinted>2018-08-27T09:24:50Z</cp:lastPrinted>
  <dcterms:created xsi:type="dcterms:W3CDTF">2013-04-18T07:19:29Z</dcterms:created>
  <dcterms:modified xsi:type="dcterms:W3CDTF">2018-08-27T10:07:30Z</dcterms:modified>
</cp:coreProperties>
</file>